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5" r:id="rId6"/>
    <p:sldId id="264" r:id="rId7"/>
    <p:sldId id="263" r:id="rId8"/>
    <p:sldId id="262" r:id="rId9"/>
    <p:sldId id="267" r:id="rId10"/>
    <p:sldId id="266" r:id="rId11"/>
    <p:sldId id="261" r:id="rId12"/>
    <p:sldId id="258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47" d="100"/>
          <a:sy n="47" d="100"/>
        </p:scale>
        <p:origin x="931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7CBB80-FB3D-4BAA-A245-E8C2D7D141B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0A13FE-BFE3-4AD7-8452-47C5696ECCB8}">
      <dgm:prSet phldrT="[Text]"/>
      <dgm:spPr/>
      <dgm:t>
        <a:bodyPr/>
        <a:lstStyle/>
        <a:p>
          <a:r>
            <a:rPr lang="ru-RU" dirty="0" smtClean="0"/>
            <a:t>Международные отношения </a:t>
          </a:r>
          <a:endParaRPr lang="en-US" dirty="0"/>
        </a:p>
      </dgm:t>
    </dgm:pt>
    <dgm:pt modelId="{DE005C81-993D-424B-807D-9E782F1DFDD1}" type="parTrans" cxnId="{065F279C-73BF-49E9-88F2-E7CA11435074}">
      <dgm:prSet/>
      <dgm:spPr/>
      <dgm:t>
        <a:bodyPr/>
        <a:lstStyle/>
        <a:p>
          <a:endParaRPr lang="en-US"/>
        </a:p>
      </dgm:t>
    </dgm:pt>
    <dgm:pt modelId="{0B2ED4FD-034B-4EB7-BC3A-D06BE0B03592}" type="sibTrans" cxnId="{065F279C-73BF-49E9-88F2-E7CA11435074}">
      <dgm:prSet/>
      <dgm:spPr/>
      <dgm:t>
        <a:bodyPr/>
        <a:lstStyle/>
        <a:p>
          <a:endParaRPr lang="en-US"/>
        </a:p>
      </dgm:t>
    </dgm:pt>
    <dgm:pt modelId="{771456D2-CFE5-4AC2-B4BD-7EE27E8A6245}">
      <dgm:prSet phldrT="[Text]"/>
      <dgm:spPr/>
      <dgm:t>
        <a:bodyPr/>
        <a:lstStyle/>
        <a:p>
          <a:r>
            <a:rPr lang="ru-RU" dirty="0" smtClean="0"/>
            <a:t>Мировая политика </a:t>
          </a:r>
          <a:endParaRPr lang="en-US" dirty="0"/>
        </a:p>
      </dgm:t>
    </dgm:pt>
    <dgm:pt modelId="{C4EAE444-C009-4771-9E7C-2C7BD5B8E1CB}" type="parTrans" cxnId="{04F0D834-56B4-428D-AE9C-DE3EAA1E03D1}">
      <dgm:prSet/>
      <dgm:spPr/>
      <dgm:t>
        <a:bodyPr/>
        <a:lstStyle/>
        <a:p>
          <a:endParaRPr lang="en-US"/>
        </a:p>
      </dgm:t>
    </dgm:pt>
    <dgm:pt modelId="{67DDA97F-3EED-40E4-8800-E31BAE38CA28}" type="sibTrans" cxnId="{04F0D834-56B4-428D-AE9C-DE3EAA1E03D1}">
      <dgm:prSet/>
      <dgm:spPr/>
      <dgm:t>
        <a:bodyPr/>
        <a:lstStyle/>
        <a:p>
          <a:endParaRPr lang="en-US"/>
        </a:p>
      </dgm:t>
    </dgm:pt>
    <dgm:pt modelId="{7BA188DE-3B26-46B7-A839-98B27FFAB693}">
      <dgm:prSet phldrT="[Text]"/>
      <dgm:spPr/>
      <dgm:t>
        <a:bodyPr/>
        <a:lstStyle/>
        <a:p>
          <a:r>
            <a:rPr lang="ru-RU" dirty="0" smtClean="0"/>
            <a:t>Международная политика </a:t>
          </a:r>
          <a:endParaRPr lang="en-US" dirty="0"/>
        </a:p>
      </dgm:t>
    </dgm:pt>
    <dgm:pt modelId="{6930FC22-4B83-443C-A2BA-630F64486C00}" type="parTrans" cxnId="{18B4F934-F80C-451D-A8B0-99489B7EBE8B}">
      <dgm:prSet/>
      <dgm:spPr/>
      <dgm:t>
        <a:bodyPr/>
        <a:lstStyle/>
        <a:p>
          <a:endParaRPr lang="en-US"/>
        </a:p>
      </dgm:t>
    </dgm:pt>
    <dgm:pt modelId="{44FF23B2-FA01-44CE-852A-4E9E6F0DA22D}" type="sibTrans" cxnId="{18B4F934-F80C-451D-A8B0-99489B7EBE8B}">
      <dgm:prSet/>
      <dgm:spPr/>
      <dgm:t>
        <a:bodyPr/>
        <a:lstStyle/>
        <a:p>
          <a:endParaRPr lang="en-US"/>
        </a:p>
      </dgm:t>
    </dgm:pt>
    <dgm:pt modelId="{AFCBE6F6-8BAB-4DF4-BD29-795100668603}" type="pres">
      <dgm:prSet presAssocID="{F67CBB80-FB3D-4BAA-A245-E8C2D7D141B6}" presName="cycle" presStyleCnt="0">
        <dgm:presLayoutVars>
          <dgm:dir/>
          <dgm:resizeHandles val="exact"/>
        </dgm:presLayoutVars>
      </dgm:prSet>
      <dgm:spPr/>
    </dgm:pt>
    <dgm:pt modelId="{EAB3238A-AC6E-44F5-8970-3EB2A37DC276}" type="pres">
      <dgm:prSet presAssocID="{0A0A13FE-BFE3-4AD7-8452-47C5696ECCB8}" presName="node" presStyleLbl="node1" presStyleIdx="0" presStyleCnt="3">
        <dgm:presLayoutVars>
          <dgm:bulletEnabled val="1"/>
        </dgm:presLayoutVars>
      </dgm:prSet>
      <dgm:spPr/>
    </dgm:pt>
    <dgm:pt modelId="{BDCB7AB1-5CEC-4F91-9D59-83F766ACF19C}" type="pres">
      <dgm:prSet presAssocID="{0B2ED4FD-034B-4EB7-BC3A-D06BE0B03592}" presName="sibTrans" presStyleLbl="sibTrans2D1" presStyleIdx="0" presStyleCnt="3"/>
      <dgm:spPr/>
    </dgm:pt>
    <dgm:pt modelId="{A5596878-8B41-44CF-855E-06B8D5C74C7D}" type="pres">
      <dgm:prSet presAssocID="{0B2ED4FD-034B-4EB7-BC3A-D06BE0B03592}" presName="connectorText" presStyleLbl="sibTrans2D1" presStyleIdx="0" presStyleCnt="3"/>
      <dgm:spPr/>
    </dgm:pt>
    <dgm:pt modelId="{1E5EAA29-6DA5-4567-9212-284C9B1494DB}" type="pres">
      <dgm:prSet presAssocID="{771456D2-CFE5-4AC2-B4BD-7EE27E8A6245}" presName="node" presStyleLbl="node1" presStyleIdx="1" presStyleCnt="3">
        <dgm:presLayoutVars>
          <dgm:bulletEnabled val="1"/>
        </dgm:presLayoutVars>
      </dgm:prSet>
      <dgm:spPr/>
    </dgm:pt>
    <dgm:pt modelId="{C4EC6AF7-BE2F-4418-B3EE-0ABD2EAA64BA}" type="pres">
      <dgm:prSet presAssocID="{67DDA97F-3EED-40E4-8800-E31BAE38CA28}" presName="sibTrans" presStyleLbl="sibTrans2D1" presStyleIdx="1" presStyleCnt="3"/>
      <dgm:spPr/>
    </dgm:pt>
    <dgm:pt modelId="{3E580873-68BF-4E1D-8829-7D5B543C8DD4}" type="pres">
      <dgm:prSet presAssocID="{67DDA97F-3EED-40E4-8800-E31BAE38CA28}" presName="connectorText" presStyleLbl="sibTrans2D1" presStyleIdx="1" presStyleCnt="3"/>
      <dgm:spPr/>
    </dgm:pt>
    <dgm:pt modelId="{463550F9-BBA0-45A2-A6FF-F6C0173EAB87}" type="pres">
      <dgm:prSet presAssocID="{7BA188DE-3B26-46B7-A839-98B27FFAB693}" presName="node" presStyleLbl="node1" presStyleIdx="2" presStyleCnt="3">
        <dgm:presLayoutVars>
          <dgm:bulletEnabled val="1"/>
        </dgm:presLayoutVars>
      </dgm:prSet>
      <dgm:spPr/>
    </dgm:pt>
    <dgm:pt modelId="{51078DC8-D8D7-4755-AA78-96871E7C8C99}" type="pres">
      <dgm:prSet presAssocID="{44FF23B2-FA01-44CE-852A-4E9E6F0DA22D}" presName="sibTrans" presStyleLbl="sibTrans2D1" presStyleIdx="2" presStyleCnt="3"/>
      <dgm:spPr/>
    </dgm:pt>
    <dgm:pt modelId="{F37FFD96-C3E5-4B31-8693-6F161893A8FC}" type="pres">
      <dgm:prSet presAssocID="{44FF23B2-FA01-44CE-852A-4E9E6F0DA22D}" presName="connectorText" presStyleLbl="sibTrans2D1" presStyleIdx="2" presStyleCnt="3"/>
      <dgm:spPr/>
    </dgm:pt>
  </dgm:ptLst>
  <dgm:cxnLst>
    <dgm:cxn modelId="{4B5C7908-5051-4914-A5EE-33052C01BF54}" type="presOf" srcId="{0B2ED4FD-034B-4EB7-BC3A-D06BE0B03592}" destId="{A5596878-8B41-44CF-855E-06B8D5C74C7D}" srcOrd="1" destOrd="0" presId="urn:microsoft.com/office/officeart/2005/8/layout/cycle2"/>
    <dgm:cxn modelId="{E042B15B-C61E-4A5C-8574-65EF46B719F3}" type="presOf" srcId="{0A0A13FE-BFE3-4AD7-8452-47C5696ECCB8}" destId="{EAB3238A-AC6E-44F5-8970-3EB2A37DC276}" srcOrd="0" destOrd="0" presId="urn:microsoft.com/office/officeart/2005/8/layout/cycle2"/>
    <dgm:cxn modelId="{065F279C-73BF-49E9-88F2-E7CA11435074}" srcId="{F67CBB80-FB3D-4BAA-A245-E8C2D7D141B6}" destId="{0A0A13FE-BFE3-4AD7-8452-47C5696ECCB8}" srcOrd="0" destOrd="0" parTransId="{DE005C81-993D-424B-807D-9E782F1DFDD1}" sibTransId="{0B2ED4FD-034B-4EB7-BC3A-D06BE0B03592}"/>
    <dgm:cxn modelId="{0E52D393-6615-4614-ADCC-84AC7205BC3C}" type="presOf" srcId="{F67CBB80-FB3D-4BAA-A245-E8C2D7D141B6}" destId="{AFCBE6F6-8BAB-4DF4-BD29-795100668603}" srcOrd="0" destOrd="0" presId="urn:microsoft.com/office/officeart/2005/8/layout/cycle2"/>
    <dgm:cxn modelId="{17312B3B-207C-4200-B30E-F8D3CF3A3010}" type="presOf" srcId="{44FF23B2-FA01-44CE-852A-4E9E6F0DA22D}" destId="{F37FFD96-C3E5-4B31-8693-6F161893A8FC}" srcOrd="1" destOrd="0" presId="urn:microsoft.com/office/officeart/2005/8/layout/cycle2"/>
    <dgm:cxn modelId="{DF0FC5A9-54AB-464F-A11F-E38F00A72C9C}" type="presOf" srcId="{7BA188DE-3B26-46B7-A839-98B27FFAB693}" destId="{463550F9-BBA0-45A2-A6FF-F6C0173EAB87}" srcOrd="0" destOrd="0" presId="urn:microsoft.com/office/officeart/2005/8/layout/cycle2"/>
    <dgm:cxn modelId="{245B901B-D940-498C-A731-68300826C3A8}" type="presOf" srcId="{67DDA97F-3EED-40E4-8800-E31BAE38CA28}" destId="{C4EC6AF7-BE2F-4418-B3EE-0ABD2EAA64BA}" srcOrd="0" destOrd="0" presId="urn:microsoft.com/office/officeart/2005/8/layout/cycle2"/>
    <dgm:cxn modelId="{04F0D834-56B4-428D-AE9C-DE3EAA1E03D1}" srcId="{F67CBB80-FB3D-4BAA-A245-E8C2D7D141B6}" destId="{771456D2-CFE5-4AC2-B4BD-7EE27E8A6245}" srcOrd="1" destOrd="0" parTransId="{C4EAE444-C009-4771-9E7C-2C7BD5B8E1CB}" sibTransId="{67DDA97F-3EED-40E4-8800-E31BAE38CA28}"/>
    <dgm:cxn modelId="{2D233FD0-66EC-4850-B710-6A3DC8EB9735}" type="presOf" srcId="{67DDA97F-3EED-40E4-8800-E31BAE38CA28}" destId="{3E580873-68BF-4E1D-8829-7D5B543C8DD4}" srcOrd="1" destOrd="0" presId="urn:microsoft.com/office/officeart/2005/8/layout/cycle2"/>
    <dgm:cxn modelId="{10400125-3A0A-4982-B284-94484EBD8D70}" type="presOf" srcId="{44FF23B2-FA01-44CE-852A-4E9E6F0DA22D}" destId="{51078DC8-D8D7-4755-AA78-96871E7C8C99}" srcOrd="0" destOrd="0" presId="urn:microsoft.com/office/officeart/2005/8/layout/cycle2"/>
    <dgm:cxn modelId="{18B4F934-F80C-451D-A8B0-99489B7EBE8B}" srcId="{F67CBB80-FB3D-4BAA-A245-E8C2D7D141B6}" destId="{7BA188DE-3B26-46B7-A839-98B27FFAB693}" srcOrd="2" destOrd="0" parTransId="{6930FC22-4B83-443C-A2BA-630F64486C00}" sibTransId="{44FF23B2-FA01-44CE-852A-4E9E6F0DA22D}"/>
    <dgm:cxn modelId="{F52CF77D-9773-4B67-B25F-1CC3B5569CBD}" type="presOf" srcId="{771456D2-CFE5-4AC2-B4BD-7EE27E8A6245}" destId="{1E5EAA29-6DA5-4567-9212-284C9B1494DB}" srcOrd="0" destOrd="0" presId="urn:microsoft.com/office/officeart/2005/8/layout/cycle2"/>
    <dgm:cxn modelId="{EB07514E-D44C-40A6-925C-5B2A65778507}" type="presOf" srcId="{0B2ED4FD-034B-4EB7-BC3A-D06BE0B03592}" destId="{BDCB7AB1-5CEC-4F91-9D59-83F766ACF19C}" srcOrd="0" destOrd="0" presId="urn:microsoft.com/office/officeart/2005/8/layout/cycle2"/>
    <dgm:cxn modelId="{165EAFAA-741E-449E-A167-D5B9EF16BA0B}" type="presParOf" srcId="{AFCBE6F6-8BAB-4DF4-BD29-795100668603}" destId="{EAB3238A-AC6E-44F5-8970-3EB2A37DC276}" srcOrd="0" destOrd="0" presId="urn:microsoft.com/office/officeart/2005/8/layout/cycle2"/>
    <dgm:cxn modelId="{35FAA9F4-745A-4364-8D76-14A41D99DACB}" type="presParOf" srcId="{AFCBE6F6-8BAB-4DF4-BD29-795100668603}" destId="{BDCB7AB1-5CEC-4F91-9D59-83F766ACF19C}" srcOrd="1" destOrd="0" presId="urn:microsoft.com/office/officeart/2005/8/layout/cycle2"/>
    <dgm:cxn modelId="{0445FF88-7B13-42D3-8260-9762AAAA148F}" type="presParOf" srcId="{BDCB7AB1-5CEC-4F91-9D59-83F766ACF19C}" destId="{A5596878-8B41-44CF-855E-06B8D5C74C7D}" srcOrd="0" destOrd="0" presId="urn:microsoft.com/office/officeart/2005/8/layout/cycle2"/>
    <dgm:cxn modelId="{B62109ED-6AA5-44FA-B9B7-AE2EFD456885}" type="presParOf" srcId="{AFCBE6F6-8BAB-4DF4-BD29-795100668603}" destId="{1E5EAA29-6DA5-4567-9212-284C9B1494DB}" srcOrd="2" destOrd="0" presId="urn:microsoft.com/office/officeart/2005/8/layout/cycle2"/>
    <dgm:cxn modelId="{5A593294-4360-427F-9DE3-E56D10E1EBC5}" type="presParOf" srcId="{AFCBE6F6-8BAB-4DF4-BD29-795100668603}" destId="{C4EC6AF7-BE2F-4418-B3EE-0ABD2EAA64BA}" srcOrd="3" destOrd="0" presId="urn:microsoft.com/office/officeart/2005/8/layout/cycle2"/>
    <dgm:cxn modelId="{CD35F508-74CF-48D2-A9D1-9F42FFC482DD}" type="presParOf" srcId="{C4EC6AF7-BE2F-4418-B3EE-0ABD2EAA64BA}" destId="{3E580873-68BF-4E1D-8829-7D5B543C8DD4}" srcOrd="0" destOrd="0" presId="urn:microsoft.com/office/officeart/2005/8/layout/cycle2"/>
    <dgm:cxn modelId="{AE88DEAF-8717-4EC0-8F94-C518648D7F70}" type="presParOf" srcId="{AFCBE6F6-8BAB-4DF4-BD29-795100668603}" destId="{463550F9-BBA0-45A2-A6FF-F6C0173EAB87}" srcOrd="4" destOrd="0" presId="urn:microsoft.com/office/officeart/2005/8/layout/cycle2"/>
    <dgm:cxn modelId="{1D214A6B-61C2-44FC-A8E8-FEFEB1DBAFC8}" type="presParOf" srcId="{AFCBE6F6-8BAB-4DF4-BD29-795100668603}" destId="{51078DC8-D8D7-4755-AA78-96871E7C8C99}" srcOrd="5" destOrd="0" presId="urn:microsoft.com/office/officeart/2005/8/layout/cycle2"/>
    <dgm:cxn modelId="{A6E26BCB-528A-4DAD-BC96-4C3E0A70D2BE}" type="presParOf" srcId="{51078DC8-D8D7-4755-AA78-96871E7C8C99}" destId="{F37FFD96-C3E5-4B31-8693-6F161893A8F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B3238A-AC6E-44F5-8970-3EB2A37DC276}">
      <dsp:nvSpPr>
        <dsp:cNvPr id="0" name=""/>
        <dsp:cNvSpPr/>
      </dsp:nvSpPr>
      <dsp:spPr>
        <a:xfrm>
          <a:off x="1078949" y="92978"/>
          <a:ext cx="1438014" cy="14380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Международные отношения </a:t>
          </a:r>
          <a:endParaRPr lang="en-US" sz="1000" kern="1200" dirty="0"/>
        </a:p>
      </dsp:txBody>
      <dsp:txXfrm>
        <a:off x="1289541" y="303570"/>
        <a:ext cx="1016830" cy="1016830"/>
      </dsp:txXfrm>
    </dsp:sp>
    <dsp:sp modelId="{BDCB7AB1-5CEC-4F91-9D59-83F766ACF19C}">
      <dsp:nvSpPr>
        <dsp:cNvPr id="0" name=""/>
        <dsp:cNvSpPr/>
      </dsp:nvSpPr>
      <dsp:spPr>
        <a:xfrm rot="3600000">
          <a:off x="2141281" y="1494016"/>
          <a:ext cx="381097" cy="4853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169863" y="1541576"/>
        <a:ext cx="266768" cy="291197"/>
      </dsp:txXfrm>
    </dsp:sp>
    <dsp:sp modelId="{1E5EAA29-6DA5-4567-9212-284C9B1494DB}">
      <dsp:nvSpPr>
        <dsp:cNvPr id="0" name=""/>
        <dsp:cNvSpPr/>
      </dsp:nvSpPr>
      <dsp:spPr>
        <a:xfrm>
          <a:off x="2157482" y="1961052"/>
          <a:ext cx="1438014" cy="14380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Мировая политика </a:t>
          </a:r>
          <a:endParaRPr lang="en-US" sz="1000" kern="1200" dirty="0"/>
        </a:p>
      </dsp:txBody>
      <dsp:txXfrm>
        <a:off x="2368074" y="2171644"/>
        <a:ext cx="1016830" cy="1016830"/>
      </dsp:txXfrm>
    </dsp:sp>
    <dsp:sp modelId="{C4EC6AF7-BE2F-4418-B3EE-0ABD2EAA64BA}">
      <dsp:nvSpPr>
        <dsp:cNvPr id="0" name=""/>
        <dsp:cNvSpPr/>
      </dsp:nvSpPr>
      <dsp:spPr>
        <a:xfrm rot="10800000">
          <a:off x="1618193" y="2437394"/>
          <a:ext cx="381097" cy="4853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10800000">
        <a:off x="1732522" y="2534460"/>
        <a:ext cx="266768" cy="291197"/>
      </dsp:txXfrm>
    </dsp:sp>
    <dsp:sp modelId="{463550F9-BBA0-45A2-A6FF-F6C0173EAB87}">
      <dsp:nvSpPr>
        <dsp:cNvPr id="0" name=""/>
        <dsp:cNvSpPr/>
      </dsp:nvSpPr>
      <dsp:spPr>
        <a:xfrm>
          <a:off x="416" y="1961052"/>
          <a:ext cx="1438014" cy="14380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Международная политика </a:t>
          </a:r>
          <a:endParaRPr lang="en-US" sz="1000" kern="1200" dirty="0"/>
        </a:p>
      </dsp:txBody>
      <dsp:txXfrm>
        <a:off x="211008" y="2171644"/>
        <a:ext cx="1016830" cy="1016830"/>
      </dsp:txXfrm>
    </dsp:sp>
    <dsp:sp modelId="{51078DC8-D8D7-4755-AA78-96871E7C8C99}">
      <dsp:nvSpPr>
        <dsp:cNvPr id="0" name=""/>
        <dsp:cNvSpPr/>
      </dsp:nvSpPr>
      <dsp:spPr>
        <a:xfrm rot="18000000">
          <a:off x="1062748" y="1512698"/>
          <a:ext cx="381097" cy="4853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1091330" y="1659270"/>
        <a:ext cx="266768" cy="2911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41D4-C774-4979-8867-5BC7149C33D6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D0AA-83ED-4DD8-AD10-EC9E34062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81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41D4-C774-4979-8867-5BC7149C33D6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D0AA-83ED-4DD8-AD10-EC9E34062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86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41D4-C774-4979-8867-5BC7149C33D6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D0AA-83ED-4DD8-AD10-EC9E34062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6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41D4-C774-4979-8867-5BC7149C33D6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D0AA-83ED-4DD8-AD10-EC9E34062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7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41D4-C774-4979-8867-5BC7149C33D6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D0AA-83ED-4DD8-AD10-EC9E34062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00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41D4-C774-4979-8867-5BC7149C33D6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D0AA-83ED-4DD8-AD10-EC9E34062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5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41D4-C774-4979-8867-5BC7149C33D6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D0AA-83ED-4DD8-AD10-EC9E34062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582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41D4-C774-4979-8867-5BC7149C33D6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D0AA-83ED-4DD8-AD10-EC9E34062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75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41D4-C774-4979-8867-5BC7149C33D6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D0AA-83ED-4DD8-AD10-EC9E34062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44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41D4-C774-4979-8867-5BC7149C33D6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D0AA-83ED-4DD8-AD10-EC9E34062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78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41D4-C774-4979-8867-5BC7149C33D6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D0AA-83ED-4DD8-AD10-EC9E34062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16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841D4-C774-4979-8867-5BC7149C33D6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4D0AA-83ED-4DD8-AD10-EC9E34062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02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ru.wikipedia.org/wiki/%D0%94%D1%80%D0%B5%D0%B2%D0%BD%D0%B5%D0%B3%D1%80%D0%B5%D1%87%D0%B5%D1%81%D0%BA%D0%B8%D0%B9_%D1%8F%D0%B7%D1%8B%D0%B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umer.info/bibliotek_Buks/Sociolog/gidd/22.ph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2%D0%BB%D0%B0%D1%81%D1%82%D1%8C" TargetMode="External"/><Relationship Id="rId3" Type="http://schemas.openxmlformats.org/officeDocument/2006/relationships/image" Target="../media/image18.png"/><Relationship Id="rId7" Type="http://schemas.openxmlformats.org/officeDocument/2006/relationships/hyperlink" Target="https://ru.wikipedia.org/wiki/%D0%9B%D1%8E%D0%B4%D0%B8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1%D1%84%D0%B5%D1%80%D0%B0_%D0%B6%D0%B8%D0%B7%D0%BD%D0%B5%D0%B4%D0%B5%D1%8F%D1%82%D0%B5%D0%BB%D1%8C%D0%BD%D0%BE%D1%81%D1%82%D0%B8" TargetMode="External"/><Relationship Id="rId5" Type="http://schemas.openxmlformats.org/officeDocument/2006/relationships/hyperlink" Target="https://ru.wikipedia.org/wiki/%D0%9F%D0%BE%D0%BB%D0%B8%D1%82%D0%B8%D0%BA%D0%B0" TargetMode="External"/><Relationship Id="rId10" Type="http://schemas.openxmlformats.org/officeDocument/2006/relationships/hyperlink" Target="https://ru.wikipedia.org/wiki/%D0%93%D0%BE%D1%81%D1%83%D0%B4%D0%B0%D1%80%D1%81%D1%82%D0%B2%D0%BE" TargetMode="External"/><Relationship Id="rId4" Type="http://schemas.openxmlformats.org/officeDocument/2006/relationships/hyperlink" Target="https://ru.wikipedia.org/wiki/%D0%9D%D0%B0%D1%83%D0%BA%D0%B0" TargetMode="External"/><Relationship Id="rId9" Type="http://schemas.openxmlformats.org/officeDocument/2006/relationships/hyperlink" Target="https://ru.wikipedia.org/wiki/%D0%9E%D0%B1%D1%89%D0%B5%D1%81%D1%82%D0%B2%D0%BE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49" y="1122363"/>
            <a:ext cx="11015663" cy="2387600"/>
          </a:xfrm>
        </p:spPr>
        <p:txBody>
          <a:bodyPr>
            <a:normAutofit fontScale="90000"/>
          </a:bodyPr>
          <a:lstStyle/>
          <a:p>
            <a:r>
              <a:rPr lang="ru-RU" b="1" cap="all" dirty="0"/>
              <a:t>Современные международные отношения и глобальное </a:t>
            </a:r>
            <a:r>
              <a:rPr lang="ru-RU" b="1" cap="all" dirty="0" smtClean="0"/>
              <a:t>развитие</a:t>
            </a:r>
            <a:endParaRPr lang="en-US" b="1" cap="al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698750"/>
          </a:xfrm>
        </p:spPr>
        <p:txBody>
          <a:bodyPr>
            <a:normAutofit/>
          </a:bodyPr>
          <a:lstStyle/>
          <a:p>
            <a:r>
              <a:rPr lang="ru-RU" dirty="0" smtClean="0"/>
              <a:t>Магистратура «Политология», 1 курс, 2021 -2022 уч.год</a:t>
            </a:r>
            <a:endParaRPr lang="en-US" dirty="0" smtClean="0"/>
          </a:p>
          <a:p>
            <a:r>
              <a:rPr lang="ru-RU" b="1" u="sng" cap="all" dirty="0" smtClean="0"/>
              <a:t>Лекция 1</a:t>
            </a:r>
          </a:p>
          <a:p>
            <a:pPr algn="r"/>
            <a:r>
              <a:rPr lang="ru-RU" dirty="0" smtClean="0"/>
              <a:t>Марем Бузуртанова</a:t>
            </a:r>
          </a:p>
          <a:p>
            <a:pPr algn="r"/>
            <a:r>
              <a:rPr lang="ru-RU" dirty="0" err="1" smtClean="0"/>
              <a:t>Ст.пр</a:t>
            </a:r>
            <a:r>
              <a:rPr lang="ru-RU" dirty="0" smtClean="0"/>
              <a:t>. кафедра политологии и политических технологий</a:t>
            </a:r>
          </a:p>
          <a:p>
            <a:pPr algn="r"/>
            <a:r>
              <a:rPr lang="ru-RU" dirty="0" smtClean="0"/>
              <a:t>ФФиП, КазНУ им. аль-Фараби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111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06400"/>
          </a:xfrm>
        </p:spPr>
        <p:txBody>
          <a:bodyPr>
            <a:normAutofit/>
          </a:bodyPr>
          <a:lstStyle/>
          <a:p>
            <a:pPr algn="r"/>
            <a:r>
              <a:rPr lang="ru-RU" sz="1000" b="1" cap="all" dirty="0" smtClean="0"/>
              <a:t>Современные международные отношения и глобальное развитие – лекция 1</a:t>
            </a:r>
            <a:endParaRPr lang="en-US" sz="1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71526"/>
            <a:ext cx="10515600" cy="5405437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b="1" cap="all" dirty="0">
                <a:latin typeface="Arial Black" panose="020B0A04020102020204" pitchFamily="34" charset="0"/>
              </a:rPr>
              <a:t>методологический плюрализм в общественных </a:t>
            </a:r>
            <a:r>
              <a:rPr lang="ru-RU" b="1" cap="all" dirty="0" smtClean="0">
                <a:latin typeface="Arial Black" panose="020B0A04020102020204" pitchFamily="34" charset="0"/>
              </a:rPr>
              <a:t>науках</a:t>
            </a:r>
            <a:endParaRPr lang="en-US" b="1" cap="all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b="1" dirty="0" smtClean="0"/>
              <a:t>парадигма</a:t>
            </a:r>
            <a:r>
              <a:rPr lang="ru-RU" dirty="0"/>
              <a:t> (от </a:t>
            </a:r>
            <a:r>
              <a:rPr lang="ru-RU" dirty="0">
                <a:hlinkClick r:id="rId2" tooltip="Древнегреческий язык"/>
              </a:rPr>
              <a:t>др.-греч.</a:t>
            </a:r>
            <a:r>
              <a:rPr lang="ru-RU" dirty="0"/>
              <a:t> πα</a:t>
            </a:r>
            <a:r>
              <a:rPr lang="ru-RU" dirty="0" err="1"/>
              <a:t>ράδειγμ</a:t>
            </a:r>
            <a:r>
              <a:rPr lang="ru-RU" dirty="0"/>
              <a:t>α, «шаблон, пример, образец» &lt; παραδείκνυμι — «представлять») означает определённый набор концепций или шаблонов мышления, включая теории, методы исследования, постулаты и стандарты, в соответствии с которыми осуществляются последующие построения, обобщения и эксперименты в </a:t>
            </a:r>
            <a:r>
              <a:rPr lang="ru-RU" dirty="0" smtClean="0"/>
              <a:t>области.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06912"/>
            <a:ext cx="3171825" cy="19557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0" y="4075062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cap="al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Томас Кун, этапы в развитии научной дисциплины: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допарадигмальный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(предшествующий установлению парадигмы);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господства парадигмы (так называемая «нормальная наука»);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кризис нормальной науки;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научной революции, заключающейся в смене парадигмы.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Action Button: Help 6">
            <a:hlinkClick r:id="" action="ppaction://noaction" highlightClick="1"/>
          </p:cNvPr>
          <p:cNvSpPr/>
          <p:nvPr/>
        </p:nvSpPr>
        <p:spPr>
          <a:xfrm>
            <a:off x="9144000" y="3786188"/>
            <a:ext cx="2828925" cy="259719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cap="all" dirty="0" smtClean="0">
                <a:latin typeface="Arial Black" panose="020B0A04020102020204" pitchFamily="34" charset="0"/>
              </a:rPr>
              <a:t>Социальные науки</a:t>
            </a:r>
            <a:endParaRPr lang="en-US" sz="2400" cap="all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222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06400"/>
          </a:xfrm>
        </p:spPr>
        <p:txBody>
          <a:bodyPr>
            <a:normAutofit/>
          </a:bodyPr>
          <a:lstStyle/>
          <a:p>
            <a:pPr algn="r"/>
            <a:r>
              <a:rPr lang="ru-RU" sz="1000" b="1" cap="all" dirty="0" smtClean="0"/>
              <a:t>Современные международные отношения и глобальное развитие – лекция 1</a:t>
            </a:r>
            <a:endParaRPr lang="en-US" sz="1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71526"/>
            <a:ext cx="10515600" cy="5405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Вопросы для </a:t>
            </a:r>
            <a:r>
              <a:rPr lang="ru-RU" b="1" dirty="0" smtClean="0"/>
              <a:t>закрепления:</a:t>
            </a:r>
            <a:endParaRPr lang="en-US" dirty="0"/>
          </a:p>
          <a:p>
            <a:pPr lvl="0"/>
            <a:r>
              <a:rPr lang="ru-RU" dirty="0"/>
              <a:t>Каким образом политическая философия выделилась как отрасль познания? С какими именами был связан этот процесс? </a:t>
            </a:r>
            <a:endParaRPr lang="en-US" dirty="0"/>
          </a:p>
          <a:p>
            <a:pPr lvl="0"/>
            <a:r>
              <a:rPr lang="ru-RU" dirty="0"/>
              <a:t>Каким образом социология, как наука об обществе выделилась как отрасль познания? С какими именами был связан этот процесс?</a:t>
            </a:r>
            <a:endParaRPr lang="en-US" dirty="0"/>
          </a:p>
          <a:p>
            <a:pPr lvl="0"/>
            <a:r>
              <a:rPr lang="ru-RU" dirty="0"/>
              <a:t>Каким образом политическая наука (политология) выделилась как отрасль познания? С какими именами был связан этот процесс?</a:t>
            </a:r>
            <a:endParaRPr lang="en-US" dirty="0"/>
          </a:p>
          <a:p>
            <a:pPr lvl="0"/>
            <a:r>
              <a:rPr lang="ru-RU" dirty="0"/>
              <a:t>Каков на сегодняшний день научный и академический статус МО? </a:t>
            </a:r>
            <a:endParaRPr lang="en-US" dirty="0"/>
          </a:p>
          <a:p>
            <a:pPr lvl="0"/>
            <a:r>
              <a:rPr lang="ru-RU" dirty="0"/>
              <a:t>Каковы методы, объект и предмет МО?</a:t>
            </a:r>
            <a:endParaRPr lang="en-US" dirty="0"/>
          </a:p>
          <a:p>
            <a:pPr lvl="0"/>
            <a:r>
              <a:rPr lang="ru-RU" dirty="0"/>
              <a:t>Что такое методологический плюрализм в общественных науках?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929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06400"/>
          </a:xfrm>
        </p:spPr>
        <p:txBody>
          <a:bodyPr>
            <a:normAutofit/>
          </a:bodyPr>
          <a:lstStyle/>
          <a:p>
            <a:pPr algn="r"/>
            <a:r>
              <a:rPr lang="ru-RU" sz="1000" b="1" cap="all" dirty="0" smtClean="0"/>
              <a:t>Современные международные отношения и глобальное развитие – лекция 1</a:t>
            </a:r>
            <a:endParaRPr lang="en-US" sz="1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71526"/>
            <a:ext cx="10515600" cy="540543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Литература:</a:t>
            </a:r>
          </a:p>
          <a:p>
            <a:r>
              <a:rPr lang="ru-RU" dirty="0"/>
              <a:t>Торкунов, А. (2004). Современные международные отношения и мировая политика.</a:t>
            </a:r>
            <a:endParaRPr lang="en-US" dirty="0"/>
          </a:p>
          <a:p>
            <a:r>
              <a:rPr lang="ru-RU" dirty="0" err="1"/>
              <a:t>Ачкасов</a:t>
            </a:r>
            <a:r>
              <a:rPr lang="ru-RU" dirty="0"/>
              <a:t>, В. А., &amp; </a:t>
            </a:r>
            <a:r>
              <a:rPr lang="ru-RU" dirty="0" err="1"/>
              <a:t>Ланцов</a:t>
            </a:r>
            <a:r>
              <a:rPr lang="ru-RU" dirty="0"/>
              <a:t>, С. А. (2011). Мировая политика и международные отношения. М.: Аспект-пресс.</a:t>
            </a:r>
            <a:endParaRPr lang="en-US" dirty="0"/>
          </a:p>
          <a:p>
            <a:r>
              <a:rPr lang="ru-RU" dirty="0"/>
              <a:t>Шевченко, А. А. (2014). Политический реализм и либеральная политическая философия. Вестник Новосибирского государственного университета. Серия: Философия, 12(3), 32-37.</a:t>
            </a:r>
            <a:endParaRPr lang="en-US" dirty="0"/>
          </a:p>
          <a:p>
            <a:r>
              <a:rPr lang="ru-RU" dirty="0"/>
              <a:t>Цыганков, П. А. (2016). Социологические термины и подходы в анализе международных отношений. Вестник Московского университета. Серия 12. Политические науки, (4).</a:t>
            </a:r>
            <a:endParaRPr lang="en-US" dirty="0"/>
          </a:p>
          <a:p>
            <a:r>
              <a:rPr lang="ru-RU" dirty="0"/>
              <a:t>Абашидзе, А. Х., Солнцев, А. М., Киселева, Е. В., Конева, А. Е., &amp; Круглов, Д. А. (2016). Достижение целей устойчивого развития (2016-2030): международно-правовое измерение. Вестник Российского университета дружбы народов. Серия: юридические науки, (1).</a:t>
            </a:r>
            <a:endParaRPr lang="en-US" dirty="0"/>
          </a:p>
          <a:p>
            <a:r>
              <a:rPr lang="ru-RU" dirty="0"/>
              <a:t>Бобылев, С. Н., &amp; Соловьева, С. В. (2016). Новые цели для новой экономики. Мир новой экономики, (1).</a:t>
            </a:r>
            <a:endParaRPr lang="en-US" dirty="0"/>
          </a:p>
          <a:p>
            <a:r>
              <a:rPr lang="ru-RU" dirty="0"/>
              <a:t>Барановский, В. Г. (2017). Трансформация глобального миропорядка: динамика системных изменений. Полис. Политические исследования, 3, 7191.</a:t>
            </a:r>
            <a:endParaRPr lang="en-US" dirty="0"/>
          </a:p>
          <a:p>
            <a:r>
              <a:rPr lang="ru-RU" dirty="0" err="1"/>
              <a:t>Карпович</a:t>
            </a:r>
            <a:r>
              <a:rPr lang="ru-RU" dirty="0"/>
              <a:t>, О. (2014). Глобальные проблемы международных отношений в контексте формирующегося многополярного мира. Международная жизнь, (5), 87-102</a:t>
            </a:r>
            <a:r>
              <a:rPr lang="ru-RU" dirty="0" smtClean="0"/>
              <a:t>.</a:t>
            </a:r>
          </a:p>
          <a:p>
            <a:r>
              <a:rPr lang="ru-RU" dirty="0" err="1"/>
              <a:t>Гидденс</a:t>
            </a:r>
            <a:r>
              <a:rPr lang="ru-RU" dirty="0"/>
              <a:t>, Э., &amp; </a:t>
            </a:r>
            <a:r>
              <a:rPr lang="ru-RU" dirty="0" err="1"/>
              <a:t>Бердсолл</a:t>
            </a:r>
            <a:r>
              <a:rPr lang="ru-RU" dirty="0"/>
              <a:t>, К. (2005). Социология. URSS</a:t>
            </a:r>
            <a:r>
              <a:rPr lang="ru-RU" dirty="0" smtClean="0"/>
              <a:t>.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www.gumer.info/bibliotek_Buks/Sociolog/gidd/22.php</a:t>
            </a:r>
            <a:r>
              <a:rPr lang="ru-RU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810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06400"/>
          </a:xfrm>
        </p:spPr>
        <p:txBody>
          <a:bodyPr>
            <a:normAutofit/>
          </a:bodyPr>
          <a:lstStyle/>
          <a:p>
            <a:pPr algn="r"/>
            <a:r>
              <a:rPr lang="ru-RU" sz="1000" b="1" cap="all" dirty="0" smtClean="0"/>
              <a:t>Современные международные отношения и глобальное развитие – лекция 1</a:t>
            </a:r>
            <a:endParaRPr lang="en-US" sz="1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71526"/>
            <a:ext cx="10515600" cy="54054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cap="all" dirty="0"/>
              <a:t>Лекия1.</a:t>
            </a:r>
            <a:r>
              <a:rPr lang="ru-RU" dirty="0"/>
              <a:t> Наука МО, история возникновения, сущность, границы, предмет и объект </a:t>
            </a:r>
            <a:r>
              <a:rPr lang="ru-RU" dirty="0" smtClean="0"/>
              <a:t>исследования: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Термины:</a:t>
            </a:r>
            <a:endParaRPr lang="en-US" dirty="0"/>
          </a:p>
          <a:p>
            <a:pPr lvl="0"/>
            <a:r>
              <a:rPr lang="ru-RU" dirty="0"/>
              <a:t>политическая философия; </a:t>
            </a:r>
            <a:endParaRPr lang="en-US" dirty="0"/>
          </a:p>
          <a:p>
            <a:pPr lvl="0"/>
            <a:r>
              <a:rPr lang="ru-RU" dirty="0"/>
              <a:t>социология;</a:t>
            </a:r>
            <a:endParaRPr lang="en-US" dirty="0"/>
          </a:p>
          <a:p>
            <a:pPr lvl="0"/>
            <a:r>
              <a:rPr lang="ru-RU" dirty="0"/>
              <a:t>политическая наука (политология);</a:t>
            </a:r>
            <a:endParaRPr lang="en-US" dirty="0"/>
          </a:p>
          <a:p>
            <a:pPr lvl="0"/>
            <a:r>
              <a:rPr lang="ru-RU" dirty="0"/>
              <a:t>научный и академический статус МО;</a:t>
            </a:r>
            <a:endParaRPr lang="en-US" dirty="0"/>
          </a:p>
          <a:p>
            <a:pPr lvl="0"/>
            <a:r>
              <a:rPr lang="ru-RU" dirty="0"/>
              <a:t>методы, объект и предмет в общенаучном и общественно-научном контексте;</a:t>
            </a:r>
            <a:endParaRPr lang="en-US" dirty="0"/>
          </a:p>
          <a:p>
            <a:pPr lvl="0"/>
            <a:r>
              <a:rPr lang="ru-RU" dirty="0"/>
              <a:t>методы, объект и предмет МО;</a:t>
            </a:r>
            <a:endParaRPr lang="en-US" dirty="0"/>
          </a:p>
          <a:p>
            <a:pPr lvl="0"/>
            <a:r>
              <a:rPr lang="ru-RU" dirty="0"/>
              <a:t>методологический плюрализм в общественных науках.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795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06400"/>
          </a:xfrm>
        </p:spPr>
        <p:txBody>
          <a:bodyPr>
            <a:normAutofit/>
          </a:bodyPr>
          <a:lstStyle/>
          <a:p>
            <a:pPr algn="r"/>
            <a:r>
              <a:rPr lang="ru-RU" sz="1000" b="1" cap="all" dirty="0" smtClean="0"/>
              <a:t>Современные международные отношения и глобальное развитие – лекция 1</a:t>
            </a:r>
            <a:endParaRPr lang="en-US" sz="1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71526"/>
            <a:ext cx="10515600" cy="5405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/>
              <a:t>Рассматриваемые вопросы:</a:t>
            </a:r>
            <a:endParaRPr lang="en-US" sz="3600" dirty="0"/>
          </a:p>
          <a:p>
            <a:pPr lvl="0"/>
            <a:r>
              <a:rPr lang="ru-RU" sz="3600" dirty="0"/>
              <a:t>политическая философия как отрасль познания; </a:t>
            </a:r>
            <a:endParaRPr lang="en-US" sz="3600" dirty="0"/>
          </a:p>
          <a:p>
            <a:pPr lvl="0"/>
            <a:r>
              <a:rPr lang="ru-RU" sz="3600" dirty="0"/>
              <a:t>социология, как наука об обществе;</a:t>
            </a:r>
            <a:endParaRPr lang="en-US" sz="3600" dirty="0"/>
          </a:p>
          <a:p>
            <a:pPr lvl="0"/>
            <a:r>
              <a:rPr lang="ru-RU" sz="3600" dirty="0"/>
              <a:t>политическая наука (политология) как отрасль познания;</a:t>
            </a:r>
            <a:endParaRPr lang="en-US" sz="3600" dirty="0"/>
          </a:p>
          <a:p>
            <a:pPr lvl="0"/>
            <a:r>
              <a:rPr lang="ru-RU" sz="3600" dirty="0"/>
              <a:t>научный и академический статус МО;</a:t>
            </a:r>
            <a:endParaRPr lang="en-US" sz="3600" dirty="0"/>
          </a:p>
          <a:p>
            <a:pPr lvl="0"/>
            <a:r>
              <a:rPr lang="ru-RU" sz="3600" dirty="0"/>
              <a:t>методы, объект и предмет МО;</a:t>
            </a:r>
            <a:endParaRPr lang="en-US" sz="3600" dirty="0"/>
          </a:p>
          <a:p>
            <a:pPr lvl="0"/>
            <a:r>
              <a:rPr lang="ru-RU" sz="3600" dirty="0"/>
              <a:t>методологический плюрализм в общественных науках.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328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073" y="3909219"/>
            <a:ext cx="1876425" cy="24288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6439" y="3909219"/>
            <a:ext cx="1809750" cy="2524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b="18796"/>
          <a:stretch/>
        </p:blipFill>
        <p:spPr>
          <a:xfrm>
            <a:off x="328613" y="5048292"/>
            <a:ext cx="2400300" cy="15469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699" y="3428207"/>
            <a:ext cx="2619375" cy="1743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06400"/>
          </a:xfrm>
        </p:spPr>
        <p:txBody>
          <a:bodyPr>
            <a:normAutofit/>
          </a:bodyPr>
          <a:lstStyle/>
          <a:p>
            <a:pPr algn="r"/>
            <a:r>
              <a:rPr lang="ru-RU" sz="1000" b="1" cap="all" dirty="0" smtClean="0"/>
              <a:t>Современные международные отношения и глобальное развитие – лекция 1</a:t>
            </a:r>
            <a:endParaRPr lang="en-US" sz="1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13" y="771526"/>
            <a:ext cx="11501437" cy="5700712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b="1" cap="all" dirty="0" smtClean="0">
                <a:latin typeface="Arial Black" panose="020B0A04020102020204" pitchFamily="34" charset="0"/>
              </a:rPr>
              <a:t>политическая философия как отрасль познания</a:t>
            </a:r>
            <a:endParaRPr lang="en-US" b="1" cap="all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dirty="0" smtClean="0"/>
              <a:t>		</a:t>
            </a:r>
            <a:r>
              <a:rPr lang="ru-RU" sz="1400" dirty="0" smtClean="0"/>
              <a:t>Что такое государство? </a:t>
            </a:r>
            <a:r>
              <a:rPr lang="en-GB" sz="1400" dirty="0" smtClean="0"/>
              <a:t>			</a:t>
            </a:r>
            <a:r>
              <a:rPr lang="ru-RU" sz="3200" i="1" cap="all" dirty="0">
                <a:latin typeface="Arial Black" panose="020B0A04020102020204" pitchFamily="34" charset="0"/>
              </a:rPr>
              <a:t>средние века </a:t>
            </a:r>
            <a:endParaRPr lang="ru-RU" sz="3200" dirty="0" smtClean="0"/>
          </a:p>
          <a:p>
            <a:pPr marL="0" indent="0">
              <a:buNone/>
            </a:pPr>
            <a:r>
              <a:rPr lang="ru-RU" sz="1400" dirty="0" smtClean="0"/>
              <a:t>		Государственная власть? </a:t>
            </a:r>
          </a:p>
          <a:p>
            <a:pPr marL="0" indent="0">
              <a:buNone/>
            </a:pPr>
            <a:r>
              <a:rPr lang="ru-RU" sz="1400" dirty="0" smtClean="0"/>
              <a:t>		Как появились первые государства?</a:t>
            </a:r>
          </a:p>
          <a:p>
            <a:pPr marL="0" indent="0">
              <a:buNone/>
            </a:pPr>
            <a:r>
              <a:rPr lang="ru-RU" dirty="0" smtClean="0"/>
              <a:t>						</a:t>
            </a:r>
            <a:endParaRPr lang="ru-RU" i="1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b="1" cap="all" dirty="0" smtClean="0"/>
              <a:t>Классическая Философия</a:t>
            </a:r>
            <a:r>
              <a:rPr lang="ru-RU" cap="all" dirty="0" smtClean="0"/>
              <a:t>				</a:t>
            </a:r>
          </a:p>
          <a:p>
            <a:pPr marL="0" indent="0">
              <a:buNone/>
            </a:pPr>
            <a:r>
              <a:rPr lang="ru-RU" cap="all" dirty="0"/>
              <a:t>	</a:t>
            </a:r>
            <a:r>
              <a:rPr lang="ru-RU" cap="all" dirty="0" smtClean="0"/>
              <a:t>		</a:t>
            </a:r>
          </a:p>
          <a:p>
            <a:pPr marL="0" indent="0">
              <a:buNone/>
            </a:pPr>
            <a:r>
              <a:rPr lang="en-GB" cap="all" dirty="0" smtClean="0"/>
              <a:t>				</a:t>
            </a:r>
            <a:r>
              <a:rPr lang="ru-RU" sz="3200" cap="all" dirty="0" smtClean="0">
                <a:latin typeface="Arial Black" panose="020B0A04020102020204" pitchFamily="34" charset="0"/>
              </a:rPr>
              <a:t>новое </a:t>
            </a:r>
            <a:r>
              <a:rPr lang="ru-RU" sz="3200" cap="all" dirty="0">
                <a:latin typeface="Arial Black" panose="020B0A04020102020204" pitchFamily="34" charset="0"/>
              </a:rPr>
              <a:t>время </a:t>
            </a:r>
          </a:p>
          <a:p>
            <a:pPr marL="0" indent="0">
              <a:buNone/>
            </a:pPr>
            <a:endParaRPr lang="ru-RU" cap="all" dirty="0" smtClean="0"/>
          </a:p>
          <a:p>
            <a:pPr marL="0" indent="0">
              <a:buNone/>
            </a:pPr>
            <a:r>
              <a:rPr lang="en-GB" cap="all" dirty="0" smtClean="0"/>
              <a:t>						</a:t>
            </a:r>
            <a:endParaRPr lang="en-US" cap="al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b="23700"/>
          <a:stretch/>
        </p:blipFill>
        <p:spPr>
          <a:xfrm>
            <a:off x="585788" y="1481302"/>
            <a:ext cx="1500187" cy="14308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l="-8667" t="-1334" r="8667" b="12499"/>
          <a:stretch/>
        </p:blipFill>
        <p:spPr>
          <a:xfrm>
            <a:off x="7436642" y="2072901"/>
            <a:ext cx="2143125" cy="19038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79767" y="1481302"/>
            <a:ext cx="1790700" cy="21895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93605" y="2227829"/>
            <a:ext cx="1674016" cy="17488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86445" y="4893072"/>
            <a:ext cx="2466975" cy="18573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40438" y="4002088"/>
            <a:ext cx="2533650" cy="18097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22345" y="5399088"/>
            <a:ext cx="1330339" cy="13362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64285" y="5723732"/>
            <a:ext cx="1143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23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9311" y="1331119"/>
            <a:ext cx="2143125" cy="2143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06400"/>
          </a:xfrm>
        </p:spPr>
        <p:txBody>
          <a:bodyPr>
            <a:normAutofit/>
          </a:bodyPr>
          <a:lstStyle/>
          <a:p>
            <a:pPr algn="r"/>
            <a:r>
              <a:rPr lang="ru-RU" sz="1000" b="1" cap="all" dirty="0" smtClean="0"/>
              <a:t>Современные международные отношения и глобальное развитие – лекция 1</a:t>
            </a:r>
            <a:endParaRPr lang="en-US" sz="1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71526"/>
            <a:ext cx="10515600" cy="540543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3600" b="1" i="1" u="sng" cap="all" dirty="0" smtClean="0">
                <a:latin typeface="Arial Black" panose="020B0A04020102020204" pitchFamily="34" charset="0"/>
              </a:rPr>
              <a:t>социология - наука </a:t>
            </a:r>
            <a:r>
              <a:rPr lang="ru-RU" sz="3600" b="1" i="1" u="sng" cap="all" dirty="0">
                <a:latin typeface="Arial Black" panose="020B0A04020102020204" pitchFamily="34" charset="0"/>
              </a:rPr>
              <a:t>об </a:t>
            </a:r>
            <a:r>
              <a:rPr lang="ru-RU" sz="3600" b="1" i="1" u="sng" cap="all" dirty="0" smtClean="0">
                <a:latin typeface="Arial Black" panose="020B0A04020102020204" pitchFamily="34" charset="0"/>
              </a:rPr>
              <a:t>обществе</a:t>
            </a:r>
            <a:endParaRPr lang="en-GB" sz="3600" b="1" i="1" u="sng" cap="all" dirty="0">
              <a:latin typeface="Arial Black" panose="020B0A04020102020204" pitchFamily="34" charset="0"/>
            </a:endParaRPr>
          </a:p>
          <a:p>
            <a:pPr marL="0" lvl="0" indent="0">
              <a:buNone/>
            </a:pPr>
            <a:r>
              <a:rPr lang="en-GB" cap="all" dirty="0" smtClean="0">
                <a:latin typeface="Arial Black" panose="020B0A04020102020204" pitchFamily="34" charset="0"/>
              </a:rPr>
              <a:t>IX</a:t>
            </a:r>
            <a:r>
              <a:rPr lang="ru-RU" cap="all" dirty="0" smtClean="0">
                <a:latin typeface="Arial Black" panose="020B0A04020102020204" pitchFamily="34" charset="0"/>
              </a:rPr>
              <a:t>Х</a:t>
            </a:r>
            <a:r>
              <a:rPr lang="en-GB" cap="all" dirty="0" smtClean="0">
                <a:latin typeface="Arial Black" panose="020B0A04020102020204" pitchFamily="34" charset="0"/>
              </a:rPr>
              <a:t> </a:t>
            </a:r>
            <a:r>
              <a:rPr lang="ru-RU" cap="all" dirty="0" smtClean="0">
                <a:latin typeface="Arial Black" panose="020B0A04020102020204" pitchFamily="34" charset="0"/>
              </a:rPr>
              <a:t>век </a:t>
            </a:r>
            <a:endParaRPr lang="ru-RU" dirty="0"/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6216"/>
          <a:stretch/>
        </p:blipFill>
        <p:spPr>
          <a:xfrm>
            <a:off x="838200" y="1759745"/>
            <a:ext cx="3833813" cy="23693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31635"/>
          <a:stretch/>
        </p:blipFill>
        <p:spPr>
          <a:xfrm>
            <a:off x="509589" y="4193382"/>
            <a:ext cx="4162424" cy="18216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-1741" t="13709" r="1741" b="33468"/>
          <a:stretch/>
        </p:blipFill>
        <p:spPr>
          <a:xfrm>
            <a:off x="4519612" y="1618061"/>
            <a:ext cx="4924425" cy="1871662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134870"/>
              </p:ext>
            </p:extLst>
          </p:nvPr>
        </p:nvGraphicFramePr>
        <p:xfrm>
          <a:off x="5000624" y="3756024"/>
          <a:ext cx="6681786" cy="28273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7262">
                  <a:extLst>
                    <a:ext uri="{9D8B030D-6E8A-4147-A177-3AD203B41FA5}">
                      <a16:colId xmlns:a16="http://schemas.microsoft.com/office/drawing/2014/main" val="638852939"/>
                    </a:ext>
                  </a:extLst>
                </a:gridCol>
                <a:gridCol w="2227262">
                  <a:extLst>
                    <a:ext uri="{9D8B030D-6E8A-4147-A177-3AD203B41FA5}">
                      <a16:colId xmlns:a16="http://schemas.microsoft.com/office/drawing/2014/main" val="2837049939"/>
                    </a:ext>
                  </a:extLst>
                </a:gridCol>
                <a:gridCol w="2227262">
                  <a:extLst>
                    <a:ext uri="{9D8B030D-6E8A-4147-A177-3AD203B41FA5}">
                      <a16:colId xmlns:a16="http://schemas.microsoft.com/office/drawing/2014/main" val="549615297"/>
                    </a:ext>
                  </a:extLst>
                </a:gridCol>
              </a:tblGrid>
              <a:tr h="2570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cap="all">
                          <a:effectLst/>
                        </a:rPr>
                        <a:t>Маркс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cap="all">
                          <a:effectLst/>
                        </a:rPr>
                        <a:t>Дюркгейм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cap="all">
                          <a:effectLst/>
                        </a:rPr>
                        <a:t>Вебер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2424024"/>
                  </a:ext>
                </a:extLst>
              </a:tr>
              <a:tr h="2570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1818-1883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1858-1917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1964-1920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565202"/>
                  </a:ext>
                </a:extLst>
              </a:tr>
              <a:tr h="2570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Критика политэкономии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Критика теории морали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Критика западного рационализма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4187763"/>
                  </a:ext>
                </a:extLst>
              </a:tr>
              <a:tr h="2570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Экономическая социология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Социология морали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Социология действия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3170528"/>
                  </a:ext>
                </a:extLst>
              </a:tr>
              <a:tr h="5140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Капиталистический способ производства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Социальная и моральная эволюция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Цивилизации, «победа» Запада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2198227"/>
                  </a:ext>
                </a:extLst>
              </a:tr>
              <a:tr h="5140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Социализм 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Гильдейский социализм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Национализм, либерализм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9247634"/>
                  </a:ext>
                </a:extLst>
              </a:tr>
              <a:tr h="7710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Дедукция, индукция, 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Исторический материализм, диалектический материализм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Исторический, сравнительный, структурный функционализм, социальный факт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Интерпретивный</a:t>
                      </a:r>
                      <a:r>
                        <a:rPr lang="ru-RU" sz="1100" dirty="0">
                          <a:effectLst/>
                        </a:rPr>
                        <a:t>, исторический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4259992"/>
                  </a:ext>
                </a:extLst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000624" y="3756025"/>
            <a:ext cx="1767084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3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4" y="1281112"/>
            <a:ext cx="4705351" cy="28391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06400"/>
          </a:xfrm>
        </p:spPr>
        <p:txBody>
          <a:bodyPr>
            <a:normAutofit/>
          </a:bodyPr>
          <a:lstStyle/>
          <a:p>
            <a:pPr algn="r"/>
            <a:r>
              <a:rPr lang="ru-RU" sz="1000" b="1" cap="all" dirty="0" smtClean="0"/>
              <a:t>Современные международные отношения и глобальное развитие – лекция 1</a:t>
            </a:r>
            <a:endParaRPr lang="en-US" sz="1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771526"/>
            <a:ext cx="11415712" cy="5757862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b="1" cap="all" dirty="0" smtClean="0">
                <a:latin typeface="Arial Black" panose="020B0A04020102020204" pitchFamily="34" charset="0"/>
              </a:rPr>
              <a:t>политическая </a:t>
            </a:r>
            <a:r>
              <a:rPr lang="ru-RU" b="1" cap="all" dirty="0">
                <a:latin typeface="Arial Black" panose="020B0A04020102020204" pitchFamily="34" charset="0"/>
              </a:rPr>
              <a:t>наука (политология) как отрасль </a:t>
            </a:r>
            <a:r>
              <a:rPr lang="ru-RU" b="1" cap="all" dirty="0" smtClean="0">
                <a:latin typeface="Arial Black" panose="020B0A04020102020204" pitchFamily="34" charset="0"/>
              </a:rPr>
              <a:t>познания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691" y="1769619"/>
            <a:ext cx="5798523" cy="434889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338136" y="3944065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Политическая наука или политология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— 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 tooltip="Наука"/>
              </a:rPr>
              <a:t>наука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о 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 tooltip="Политика"/>
              </a:rPr>
              <a:t>политике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то есть об особой 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 tooltip="Сфера жизнедеятельности"/>
              </a:rPr>
              <a:t>сфере жизнедеятельности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 tooltip="Люди"/>
              </a:rPr>
              <a:t>людей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связанной с 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 tooltip="Власть"/>
              </a:rPr>
              <a:t>властными отношениями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с государственно-политической организацией 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 tooltip="Общество"/>
              </a:rPr>
              <a:t>общества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политическими институтами, принципами, нормами, действие которых призвано обеспечить функционирование общества, взаимоотношения между людьми, обществом и 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 tooltip="Государство"/>
              </a:rPr>
              <a:t>государством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036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06400"/>
          </a:xfrm>
        </p:spPr>
        <p:txBody>
          <a:bodyPr>
            <a:normAutofit/>
          </a:bodyPr>
          <a:lstStyle/>
          <a:p>
            <a:pPr algn="r"/>
            <a:r>
              <a:rPr lang="ru-RU" sz="1000" b="1" cap="all" dirty="0" smtClean="0"/>
              <a:t>Современные международные отношения и глобальное развитие – лекция 1</a:t>
            </a:r>
            <a:endParaRPr lang="en-US" sz="1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71526"/>
            <a:ext cx="10515600" cy="5405437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ru-RU" cap="all" dirty="0">
                <a:latin typeface="Arial Black" panose="020B0A04020102020204" pitchFamily="34" charset="0"/>
              </a:rPr>
              <a:t>научный и академический статус </a:t>
            </a:r>
            <a:r>
              <a:rPr lang="ru-RU" cap="all" dirty="0" smtClean="0">
                <a:latin typeface="Arial Black" panose="020B0A04020102020204" pitchFamily="34" charset="0"/>
              </a:rPr>
              <a:t>МО</a:t>
            </a:r>
          </a:p>
          <a:p>
            <a:pPr marL="0" lvl="0" indent="0">
              <a:buNone/>
            </a:pPr>
            <a:endParaRPr lang="ru-RU" cap="all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b="1" cap="all" dirty="0"/>
              <a:t>Международные отношения (international relations, IR, international affairs IA, international studies IS) </a:t>
            </a:r>
            <a:r>
              <a:rPr lang="ru-RU" dirty="0"/>
              <a:t>- научное изучение всех типов взаимодействия между международными акторами (государствами, международными субъектами, такими как межправительственные организации (МПО), международные неправительственные организации (МНПО), международные юридические лица и транснациональные корпорации (ТНК) такими, как война, дипломатия, торговля и внешняя политика, а также отношений с другими. МО часто считаются одной из отраслей политической науки либо междисциплинарной отраслью, включающей международную экономику, международное право, всемирную историю и культурную антропологию. МО как отдельная дисциплина появилась в 1919 г.</a:t>
            </a:r>
            <a:endParaRPr lang="en-US" dirty="0"/>
          </a:p>
          <a:p>
            <a:pPr marL="0" lvl="0" indent="0">
              <a:buNone/>
            </a:pPr>
            <a:endParaRPr lang="en-US" cap="all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541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06400"/>
          </a:xfrm>
        </p:spPr>
        <p:txBody>
          <a:bodyPr>
            <a:normAutofit/>
          </a:bodyPr>
          <a:lstStyle/>
          <a:p>
            <a:pPr algn="r"/>
            <a:r>
              <a:rPr lang="ru-RU" sz="1000" b="1" cap="all" dirty="0" smtClean="0"/>
              <a:t>Современные международные отношения и глобальное развитие – лекция 1</a:t>
            </a:r>
            <a:endParaRPr lang="en-US" sz="1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71526"/>
            <a:ext cx="10515600" cy="540543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cap="all" dirty="0">
                <a:latin typeface="Arial Black" panose="020B0A04020102020204" pitchFamily="34" charset="0"/>
              </a:rPr>
              <a:t>методы, объект и предмет </a:t>
            </a:r>
            <a:r>
              <a:rPr lang="ru-RU" cap="all" dirty="0" smtClean="0">
                <a:latin typeface="Arial Black" panose="020B0A04020102020204" pitchFamily="34" charset="0"/>
              </a:rPr>
              <a:t>ТМО</a:t>
            </a:r>
            <a:endParaRPr lang="en-US" cap="all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5372"/>
          <a:stretch/>
        </p:blipFill>
        <p:spPr>
          <a:xfrm>
            <a:off x="238782" y="1228045"/>
            <a:ext cx="4872061" cy="34221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3057" y="2612572"/>
            <a:ext cx="1877786" cy="326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2559" y="1396093"/>
            <a:ext cx="4543425" cy="1543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2520" t="26608"/>
          <a:stretch/>
        </p:blipFill>
        <p:spPr>
          <a:xfrm>
            <a:off x="5372160" y="3069770"/>
            <a:ext cx="5763926" cy="362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56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06400"/>
          </a:xfrm>
        </p:spPr>
        <p:txBody>
          <a:bodyPr>
            <a:normAutofit/>
          </a:bodyPr>
          <a:lstStyle/>
          <a:p>
            <a:pPr algn="r"/>
            <a:r>
              <a:rPr lang="ru-RU" sz="1000" b="1" cap="all" dirty="0" smtClean="0"/>
              <a:t>Современные международные отношения и глобальное развитие – лекция 1</a:t>
            </a:r>
            <a:endParaRPr lang="en-US" sz="1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1" y="771526"/>
            <a:ext cx="11609615" cy="540543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cap="all" dirty="0">
                <a:latin typeface="Arial Black" panose="020B0A04020102020204" pitchFamily="34" charset="0"/>
              </a:rPr>
              <a:t>методы, объект и предмет </a:t>
            </a:r>
            <a:r>
              <a:rPr lang="ru-RU" cap="all" dirty="0" smtClean="0">
                <a:latin typeface="Arial Black" panose="020B0A04020102020204" pitchFamily="34" charset="0"/>
              </a:rPr>
              <a:t>ТМО</a:t>
            </a:r>
            <a:endParaRPr lang="en-US" cap="all" dirty="0">
              <a:latin typeface="Arial Black" panose="020B0A04020102020204" pitchFamily="34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888818864"/>
              </p:ext>
            </p:extLst>
          </p:nvPr>
        </p:nvGraphicFramePr>
        <p:xfrm>
          <a:off x="8049080" y="0"/>
          <a:ext cx="3595913" cy="3492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l="-857" t="14286" r="857" b="26571"/>
          <a:stretch/>
        </p:blipFill>
        <p:spPr>
          <a:xfrm>
            <a:off x="-179615" y="1177926"/>
            <a:ext cx="7620000" cy="33800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/>
          <a:srcRect l="11875" t="27143" r="5089" b="43571"/>
          <a:stretch/>
        </p:blipFill>
        <p:spPr>
          <a:xfrm>
            <a:off x="4629926" y="4557940"/>
            <a:ext cx="6838308" cy="180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102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838</Words>
  <Application>Microsoft Office PowerPoint</Application>
  <PresentationFormat>Widescreen</PresentationFormat>
  <Paragraphs>104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Symbol</vt:lpstr>
      <vt:lpstr>Times New Roman</vt:lpstr>
      <vt:lpstr>Office Theme</vt:lpstr>
      <vt:lpstr>Современные международные отношения и глобальное развитие</vt:lpstr>
      <vt:lpstr>Современные международные отношения и глобальное развитие – лекция 1</vt:lpstr>
      <vt:lpstr>Современные международные отношения и глобальное развитие – лекция 1</vt:lpstr>
      <vt:lpstr>Современные международные отношения и глобальное развитие – лекция 1</vt:lpstr>
      <vt:lpstr>Современные международные отношения и глобальное развитие – лекция 1</vt:lpstr>
      <vt:lpstr>Современные международные отношения и глобальное развитие – лекция 1</vt:lpstr>
      <vt:lpstr>Современные международные отношения и глобальное развитие – лекция 1</vt:lpstr>
      <vt:lpstr>Современные международные отношения и глобальное развитие – лекция 1</vt:lpstr>
      <vt:lpstr>Современные международные отношения и глобальное развитие – лекция 1</vt:lpstr>
      <vt:lpstr>Современные международные отношения и глобальное развитие – лекция 1</vt:lpstr>
      <vt:lpstr>Современные международные отношения и глобальное развитие – лекция 1</vt:lpstr>
      <vt:lpstr>Современные международные отношения и глобальное развитие – лекция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международные отношения и глобальное развитие</dc:title>
  <dc:creator>Marem Buzurtanova</dc:creator>
  <cp:lastModifiedBy>Marem Buzurtanova</cp:lastModifiedBy>
  <cp:revision>19</cp:revision>
  <cp:lastPrinted>2021-09-19T13:53:36Z</cp:lastPrinted>
  <dcterms:created xsi:type="dcterms:W3CDTF">2021-09-19T13:53:29Z</dcterms:created>
  <dcterms:modified xsi:type="dcterms:W3CDTF">2021-09-20T06:48:10Z</dcterms:modified>
</cp:coreProperties>
</file>